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4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3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46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9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3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4236-A5B3-4637-9303-6DF5CBD2866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A90C-CCAD-4460-8ABB-A15F234E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2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scaffold for scholarly writers.</a:t>
            </a:r>
          </a:p>
        </p:txBody>
      </p:sp>
    </p:spTree>
    <p:extLst>
      <p:ext uri="{BB962C8B-B14F-4D97-AF65-F5344CB8AC3E}">
        <p14:creationId xmlns:p14="http://schemas.microsoft.com/office/powerpoint/2010/main" val="240260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Compare/Contrast: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6314037" cy="3599316"/>
          </a:xfrm>
        </p:spPr>
        <p:txBody>
          <a:bodyPr>
            <a:normAutofit/>
          </a:bodyPr>
          <a:lstStyle/>
          <a:p>
            <a:r>
              <a:rPr lang="en-US" sz="3500" dirty="0"/>
              <a:t>The author describes how two or more events, places, things, or ideas are alike and/or different.</a:t>
            </a:r>
          </a:p>
        </p:txBody>
      </p:sp>
      <p:pic>
        <p:nvPicPr>
          <p:cNvPr id="5122" name="Picture 2" descr="Image result for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68" y="1395663"/>
            <a:ext cx="5056612" cy="43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6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Compare/Contrast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Transitional/Clue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numCol="2">
            <a:normAutofit fontScale="32500" lnSpcReduction="20000"/>
          </a:bodyPr>
          <a:lstStyle/>
          <a:p>
            <a:r>
              <a:rPr lang="en-US" sz="4000" dirty="0"/>
              <a:t>Both</a:t>
            </a:r>
          </a:p>
          <a:p>
            <a:r>
              <a:rPr lang="en-US" sz="4000" dirty="0"/>
              <a:t>Yet</a:t>
            </a:r>
          </a:p>
          <a:p>
            <a:r>
              <a:rPr lang="en-US" sz="4000" dirty="0"/>
              <a:t>Just like</a:t>
            </a:r>
          </a:p>
          <a:p>
            <a:r>
              <a:rPr lang="en-US" sz="4000" dirty="0"/>
              <a:t>But</a:t>
            </a:r>
          </a:p>
          <a:p>
            <a:r>
              <a:rPr lang="en-US" sz="4000" dirty="0"/>
              <a:t>Different</a:t>
            </a:r>
          </a:p>
          <a:p>
            <a:r>
              <a:rPr lang="en-US" sz="4000" dirty="0"/>
              <a:t>Same as</a:t>
            </a:r>
          </a:p>
          <a:p>
            <a:r>
              <a:rPr lang="en-US" sz="4000" dirty="0"/>
              <a:t>Unlike</a:t>
            </a:r>
          </a:p>
          <a:p>
            <a:r>
              <a:rPr lang="en-US" sz="4000" dirty="0"/>
              <a:t>Also</a:t>
            </a:r>
          </a:p>
          <a:p>
            <a:r>
              <a:rPr lang="en-US" sz="4000" dirty="0"/>
              <a:t>Too</a:t>
            </a:r>
          </a:p>
          <a:p>
            <a:r>
              <a:rPr lang="en-US" sz="4000" dirty="0"/>
              <a:t>On the contrary</a:t>
            </a:r>
          </a:p>
          <a:p>
            <a:r>
              <a:rPr lang="en-US" sz="4000" dirty="0"/>
              <a:t>On the other hand</a:t>
            </a:r>
          </a:p>
          <a:p>
            <a:r>
              <a:rPr lang="en-US" sz="4000" dirty="0"/>
              <a:t>However</a:t>
            </a:r>
          </a:p>
          <a:p>
            <a:r>
              <a:rPr lang="en-US" sz="4000" dirty="0"/>
              <a:t>Even though</a:t>
            </a:r>
          </a:p>
          <a:p>
            <a:r>
              <a:rPr lang="en-US" sz="4000" dirty="0"/>
              <a:t>Similarly</a:t>
            </a:r>
          </a:p>
          <a:p>
            <a:r>
              <a:rPr lang="en-US" sz="4000" dirty="0"/>
              <a:t>Although</a:t>
            </a:r>
          </a:p>
          <a:p>
            <a:r>
              <a:rPr lang="en-US" sz="4000" dirty="0"/>
              <a:t>Alike</a:t>
            </a:r>
          </a:p>
          <a:p>
            <a:r>
              <a:rPr lang="en-US" sz="4000" dirty="0"/>
              <a:t>Either/or</a:t>
            </a:r>
          </a:p>
          <a:p>
            <a:r>
              <a:rPr lang="en-US" sz="4000" dirty="0"/>
              <a:t>Just as</a:t>
            </a:r>
          </a:p>
          <a:p>
            <a:r>
              <a:rPr lang="en-US" sz="4000" dirty="0"/>
              <a:t>As well</a:t>
            </a:r>
          </a:p>
          <a:p>
            <a:r>
              <a:rPr lang="en-US" sz="4000" dirty="0"/>
              <a:t>In comparison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0153" y="3030008"/>
            <a:ext cx="5325641" cy="2906179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things are being compared (places, objects, events, or ideas)?</a:t>
            </a:r>
          </a:p>
          <a:p>
            <a:r>
              <a:rPr lang="en-US" dirty="0">
                <a:solidFill>
                  <a:schemeClr val="bg1"/>
                </a:solidFill>
              </a:rPr>
              <a:t>How are they alike?</a:t>
            </a:r>
          </a:p>
          <a:p>
            <a:r>
              <a:rPr lang="en-US" dirty="0">
                <a:solidFill>
                  <a:schemeClr val="bg1"/>
                </a:solidFill>
              </a:rPr>
              <a:t>How are they different?</a:t>
            </a:r>
          </a:p>
          <a:p>
            <a:r>
              <a:rPr lang="en-US" dirty="0">
                <a:solidFill>
                  <a:schemeClr val="bg1"/>
                </a:solidFill>
              </a:rPr>
              <a:t>What are the most important similarities or differences?</a:t>
            </a:r>
          </a:p>
        </p:txBody>
      </p:sp>
    </p:spTree>
    <p:extLst>
      <p:ext uri="{BB962C8B-B14F-4D97-AF65-F5344CB8AC3E}">
        <p14:creationId xmlns:p14="http://schemas.microsoft.com/office/powerpoint/2010/main" val="79085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Problem/Solution: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6659" y="2336873"/>
            <a:ext cx="5263979" cy="3599316"/>
          </a:xfrm>
        </p:spPr>
        <p:txBody>
          <a:bodyPr>
            <a:normAutofit/>
          </a:bodyPr>
          <a:lstStyle/>
          <a:p>
            <a:r>
              <a:rPr lang="en-US" sz="3500" dirty="0"/>
              <a:t>The author identifies a problem, gives possible solutions with possible results, and describes the solution that was finally chosen.</a:t>
            </a:r>
          </a:p>
        </p:txBody>
      </p:sp>
      <p:pic>
        <p:nvPicPr>
          <p:cNvPr id="6146" name="Picture 2" descr="Image result for band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23153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7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Problem/Solution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Transitional/Clue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numCol="2">
            <a:normAutofit fontScale="32500" lnSpcReduction="20000"/>
          </a:bodyPr>
          <a:lstStyle/>
          <a:p>
            <a:r>
              <a:rPr lang="en-US" sz="4000" dirty="0"/>
              <a:t>Problem</a:t>
            </a:r>
          </a:p>
          <a:p>
            <a:r>
              <a:rPr lang="en-US" sz="4000" dirty="0"/>
              <a:t>Because</a:t>
            </a:r>
          </a:p>
          <a:p>
            <a:r>
              <a:rPr lang="en-US" sz="4000" dirty="0"/>
              <a:t>Hopeful</a:t>
            </a:r>
          </a:p>
          <a:p>
            <a:r>
              <a:rPr lang="en-US" sz="4000" dirty="0"/>
              <a:t>So that</a:t>
            </a:r>
          </a:p>
          <a:p>
            <a:r>
              <a:rPr lang="en-US" sz="4000" dirty="0"/>
              <a:t>If/then</a:t>
            </a:r>
          </a:p>
          <a:p>
            <a:r>
              <a:rPr lang="en-US" sz="4000" dirty="0"/>
              <a:t>Answer</a:t>
            </a:r>
          </a:p>
          <a:p>
            <a:r>
              <a:rPr lang="en-US" sz="4000" dirty="0"/>
              <a:t>Struggle</a:t>
            </a:r>
          </a:p>
          <a:p>
            <a:r>
              <a:rPr lang="en-US" sz="4000" dirty="0"/>
              <a:t>Threat</a:t>
            </a:r>
          </a:p>
          <a:p>
            <a:r>
              <a:rPr lang="en-US" sz="4000" dirty="0"/>
              <a:t>Worry</a:t>
            </a:r>
          </a:p>
          <a:p>
            <a:r>
              <a:rPr lang="en-US" sz="4000" dirty="0"/>
              <a:t>One reason for</a:t>
            </a:r>
          </a:p>
          <a:p>
            <a:r>
              <a:rPr lang="en-US" sz="4000" dirty="0"/>
              <a:t>Solution</a:t>
            </a:r>
          </a:p>
          <a:p>
            <a:r>
              <a:rPr lang="en-US" sz="4000" dirty="0"/>
              <a:t>Solve</a:t>
            </a:r>
          </a:p>
          <a:p>
            <a:r>
              <a:rPr lang="en-US" sz="4000" dirty="0"/>
              <a:t>Since</a:t>
            </a:r>
          </a:p>
          <a:p>
            <a:r>
              <a:rPr lang="en-US" sz="4000" dirty="0"/>
              <a:t>Difficulty</a:t>
            </a:r>
          </a:p>
          <a:p>
            <a:r>
              <a:rPr lang="en-US" sz="4000" dirty="0"/>
              <a:t>Question</a:t>
            </a:r>
          </a:p>
          <a:p>
            <a:r>
              <a:rPr lang="en-US" sz="4000" dirty="0"/>
              <a:t>Future</a:t>
            </a:r>
          </a:p>
          <a:p>
            <a:r>
              <a:rPr lang="en-US" sz="4000" dirty="0"/>
              <a:t>Dilemma</a:t>
            </a:r>
          </a:p>
          <a:p>
            <a:r>
              <a:rPr lang="en-US" sz="4000" dirty="0"/>
              <a:t>Possibility</a:t>
            </a:r>
          </a:p>
          <a:p>
            <a:r>
              <a:rPr lang="en-US" sz="4000" dirty="0"/>
              <a:t>need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problem?</a:t>
            </a:r>
          </a:p>
          <a:p>
            <a:r>
              <a:rPr lang="en-US" dirty="0">
                <a:solidFill>
                  <a:schemeClr val="bg1"/>
                </a:solidFill>
              </a:rPr>
              <a:t>What caused the problem?</a:t>
            </a:r>
          </a:p>
          <a:p>
            <a:r>
              <a:rPr lang="en-US" dirty="0">
                <a:solidFill>
                  <a:schemeClr val="bg1"/>
                </a:solidFill>
              </a:rPr>
              <a:t>What are some possible solutions?</a:t>
            </a:r>
          </a:p>
          <a:p>
            <a:r>
              <a:rPr lang="en-US" dirty="0">
                <a:solidFill>
                  <a:schemeClr val="bg1"/>
                </a:solidFill>
              </a:rPr>
              <a:t>Who or what will work to solve </a:t>
            </a:r>
            <a:r>
              <a:rPr lang="en-US">
                <a:solidFill>
                  <a:schemeClr val="bg1"/>
                </a:solidFill>
              </a:rPr>
              <a:t>the problem?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9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care about text structure?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3964" y="2386227"/>
            <a:ext cx="3820069" cy="3598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124" y="2434281"/>
            <a:ext cx="64749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can’t fit a square peg into a round whole.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can’t fit the star block through the triangle slot.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can’t express information without a scaffold to hold it up and keep it organized.</a:t>
            </a:r>
          </a:p>
        </p:txBody>
      </p:sp>
    </p:spTree>
    <p:extLst>
      <p:ext uri="{BB962C8B-B14F-4D97-AF65-F5344CB8AC3E}">
        <p14:creationId xmlns:p14="http://schemas.microsoft.com/office/powerpoint/2010/main" val="15022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care about text structure?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124" y="2434281"/>
            <a:ext cx="64749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Transitional words are the bolts of text structure.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text structure has a specific set of transitional words that help connect your ideas in a logical way.</a:t>
            </a:r>
          </a:p>
        </p:txBody>
      </p:sp>
      <p:pic>
        <p:nvPicPr>
          <p:cNvPr id="1026" name="Picture 2" descr="Image result for bolt me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35" y="2434281"/>
            <a:ext cx="3518630" cy="35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Descriptive: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The author describes the topic by listing characteristics, features, and examples.</a:t>
            </a:r>
          </a:p>
        </p:txBody>
      </p:sp>
      <p:pic>
        <p:nvPicPr>
          <p:cNvPr id="2050" name="Picture 2" descr="Image result for paint palet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2371">
            <a:off x="7713464" y="2213865"/>
            <a:ext cx="4090298" cy="41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6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Descriptive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Transitional/Clue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numCol="2">
            <a:normAutofit fontScale="40000" lnSpcReduction="20000"/>
          </a:bodyPr>
          <a:lstStyle/>
          <a:p>
            <a:r>
              <a:rPr lang="en-US" sz="4000" dirty="0"/>
              <a:t>Such as</a:t>
            </a:r>
          </a:p>
          <a:p>
            <a:r>
              <a:rPr lang="en-US" sz="4000" dirty="0"/>
              <a:t>Is like</a:t>
            </a:r>
          </a:p>
          <a:p>
            <a:r>
              <a:rPr lang="en-US" sz="4000" dirty="0"/>
              <a:t>Next to</a:t>
            </a:r>
          </a:p>
          <a:p>
            <a:r>
              <a:rPr lang="en-US" sz="4000" dirty="0"/>
              <a:t>Beside</a:t>
            </a:r>
          </a:p>
          <a:p>
            <a:r>
              <a:rPr lang="en-US" sz="4000" dirty="0"/>
              <a:t>Above</a:t>
            </a:r>
          </a:p>
          <a:p>
            <a:r>
              <a:rPr lang="en-US" sz="4000" dirty="0"/>
              <a:t>Across</a:t>
            </a:r>
          </a:p>
          <a:p>
            <a:r>
              <a:rPr lang="en-US" sz="4000" dirty="0"/>
              <a:t>Below</a:t>
            </a:r>
          </a:p>
          <a:p>
            <a:r>
              <a:rPr lang="en-US" sz="4000" dirty="0"/>
              <a:t>Under</a:t>
            </a:r>
          </a:p>
          <a:p>
            <a:r>
              <a:rPr lang="en-US" sz="4000" dirty="0"/>
              <a:t>For instance</a:t>
            </a:r>
          </a:p>
          <a:p>
            <a:r>
              <a:rPr lang="en-US" sz="4000" dirty="0"/>
              <a:t>Including</a:t>
            </a:r>
          </a:p>
          <a:p>
            <a:r>
              <a:rPr lang="en-US" sz="4000" dirty="0"/>
              <a:t>To illustrate</a:t>
            </a:r>
          </a:p>
          <a:p>
            <a:r>
              <a:rPr lang="en-US" sz="4000" dirty="0"/>
              <a:t>On top of</a:t>
            </a:r>
          </a:p>
          <a:p>
            <a:r>
              <a:rPr lang="en-US" sz="4000" dirty="0"/>
              <a:t>Along</a:t>
            </a:r>
          </a:p>
          <a:p>
            <a:r>
              <a:rPr lang="en-US" sz="4000" dirty="0"/>
              <a:t>For example</a:t>
            </a:r>
          </a:p>
          <a:p>
            <a:r>
              <a:rPr lang="en-US" sz="4000" dirty="0"/>
              <a:t>In front of</a:t>
            </a:r>
          </a:p>
          <a:p>
            <a:r>
              <a:rPr lang="en-US" sz="4000" dirty="0"/>
              <a:t>Appears to be</a:t>
            </a:r>
          </a:p>
          <a:p>
            <a:r>
              <a:rPr lang="en-US" sz="4000" dirty="0"/>
              <a:t>Characteristics</a:t>
            </a:r>
          </a:p>
          <a:p>
            <a:r>
              <a:rPr lang="en-US" sz="4000" dirty="0"/>
              <a:t>Steps involved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person, idea, or thing is being described?</a:t>
            </a:r>
          </a:p>
          <a:p>
            <a:r>
              <a:rPr lang="en-US" dirty="0">
                <a:solidFill>
                  <a:schemeClr val="bg1"/>
                </a:solidFill>
              </a:rPr>
              <a:t>Which detail seems to be the most important?</a:t>
            </a:r>
          </a:p>
          <a:p>
            <a:r>
              <a:rPr lang="en-US" dirty="0">
                <a:solidFill>
                  <a:schemeClr val="bg1"/>
                </a:solidFill>
              </a:rPr>
              <a:t>Can you tell how the author feels about what he or she is describing?</a:t>
            </a:r>
          </a:p>
        </p:txBody>
      </p:sp>
    </p:spTree>
    <p:extLst>
      <p:ext uri="{BB962C8B-B14F-4D97-AF65-F5344CB8AC3E}">
        <p14:creationId xmlns:p14="http://schemas.microsoft.com/office/powerpoint/2010/main" val="193795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9853" y="4620126"/>
            <a:ext cx="6513094" cy="1459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Sequence: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This structure describes a series of events in numerical or chronological order that lead up to a conclusion. Events can be separated by years or just a few seconds.</a:t>
            </a:r>
          </a:p>
        </p:txBody>
      </p:sp>
      <p:pic>
        <p:nvPicPr>
          <p:cNvPr id="3074" name="Picture 2" descr="Image result for seq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51" y="3809999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6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Sequence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Transitional/Clue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3543787"/>
          </a:xfrm>
        </p:spPr>
        <p:txBody>
          <a:bodyPr numCol="2">
            <a:normAutofit fontScale="47500" lnSpcReduction="20000"/>
          </a:bodyPr>
          <a:lstStyle/>
          <a:p>
            <a:r>
              <a:rPr lang="en-US" sz="4000" dirty="0"/>
              <a:t>First</a:t>
            </a:r>
          </a:p>
          <a:p>
            <a:r>
              <a:rPr lang="en-US" sz="4000" dirty="0"/>
              <a:t>Second</a:t>
            </a:r>
          </a:p>
          <a:p>
            <a:r>
              <a:rPr lang="en-US" sz="4000" dirty="0"/>
              <a:t>Third</a:t>
            </a:r>
          </a:p>
          <a:p>
            <a:r>
              <a:rPr lang="en-US" sz="4000" dirty="0"/>
              <a:t>Next</a:t>
            </a:r>
          </a:p>
          <a:p>
            <a:r>
              <a:rPr lang="en-US" sz="4000" dirty="0"/>
              <a:t>While</a:t>
            </a:r>
          </a:p>
          <a:p>
            <a:r>
              <a:rPr lang="en-US" sz="4000" dirty="0"/>
              <a:t>After</a:t>
            </a:r>
          </a:p>
          <a:p>
            <a:r>
              <a:rPr lang="en-US" sz="4000" dirty="0"/>
              <a:t>When</a:t>
            </a:r>
          </a:p>
          <a:p>
            <a:r>
              <a:rPr lang="en-US" sz="4000" dirty="0"/>
              <a:t>Today</a:t>
            </a:r>
          </a:p>
          <a:p>
            <a:r>
              <a:rPr lang="en-US" sz="4000" dirty="0"/>
              <a:t>Date</a:t>
            </a:r>
          </a:p>
          <a:p>
            <a:r>
              <a:rPr lang="en-US" sz="4000" dirty="0"/>
              <a:t>Then</a:t>
            </a:r>
          </a:p>
          <a:p>
            <a:r>
              <a:rPr lang="en-US" sz="4000" dirty="0"/>
              <a:t>Previously</a:t>
            </a:r>
          </a:p>
          <a:p>
            <a:r>
              <a:rPr lang="en-US" sz="4000" dirty="0"/>
              <a:t>Last</a:t>
            </a:r>
          </a:p>
          <a:p>
            <a:r>
              <a:rPr lang="en-US" sz="4000" dirty="0"/>
              <a:t>During</a:t>
            </a:r>
          </a:p>
          <a:p>
            <a:r>
              <a:rPr lang="en-US" sz="4000" dirty="0"/>
              <a:t>Until</a:t>
            </a:r>
          </a:p>
          <a:p>
            <a:r>
              <a:rPr lang="en-US" sz="4000" dirty="0"/>
              <a:t>Soon</a:t>
            </a:r>
          </a:p>
          <a:p>
            <a:r>
              <a:rPr lang="en-US" sz="4000" dirty="0"/>
              <a:t>Now</a:t>
            </a:r>
          </a:p>
          <a:p>
            <a:r>
              <a:rPr lang="en-US" sz="4000" dirty="0"/>
              <a:t>Since</a:t>
            </a:r>
          </a:p>
          <a:p>
            <a:r>
              <a:rPr lang="en-US" sz="4000" dirty="0"/>
              <a:t>Finally</a:t>
            </a:r>
          </a:p>
          <a:p>
            <a:r>
              <a:rPr lang="en-US" sz="4000" dirty="0"/>
              <a:t>Time</a:t>
            </a:r>
          </a:p>
          <a:p>
            <a:r>
              <a:rPr lang="en-US" sz="4000" dirty="0"/>
              <a:t>following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9"/>
            <a:ext cx="5440461" cy="222161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are the step organized (chronologically or numerically)?</a:t>
            </a:r>
          </a:p>
          <a:p>
            <a:r>
              <a:rPr lang="en-US" dirty="0">
                <a:solidFill>
                  <a:schemeClr val="bg1"/>
                </a:solidFill>
              </a:rPr>
              <a:t>What is the time span of the events?</a:t>
            </a:r>
          </a:p>
          <a:p>
            <a:r>
              <a:rPr lang="en-US" dirty="0">
                <a:solidFill>
                  <a:schemeClr val="bg1"/>
                </a:solidFill>
              </a:rPr>
              <a:t>What do the events describe?</a:t>
            </a:r>
          </a:p>
          <a:p>
            <a:r>
              <a:rPr lang="en-US" dirty="0">
                <a:solidFill>
                  <a:schemeClr val="bg1"/>
                </a:solidFill>
              </a:rPr>
              <a:t>Do the events describe a process?</a:t>
            </a:r>
          </a:p>
        </p:txBody>
      </p:sp>
    </p:spTree>
    <p:extLst>
      <p:ext uri="{BB962C8B-B14F-4D97-AF65-F5344CB8AC3E}">
        <p14:creationId xmlns:p14="http://schemas.microsoft.com/office/powerpoint/2010/main" val="14705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Cause/Effect: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6295" y="2277979"/>
            <a:ext cx="10282989" cy="3658210"/>
          </a:xfrm>
        </p:spPr>
        <p:txBody>
          <a:bodyPr>
            <a:normAutofit/>
          </a:bodyPr>
          <a:lstStyle/>
          <a:p>
            <a:r>
              <a:rPr lang="en-US" sz="3500" dirty="0"/>
              <a:t>The author describes several reasons why an event occurred or describes several effects from one cause, or the author describes a single cause/effect situation.</a:t>
            </a:r>
          </a:p>
        </p:txBody>
      </p:sp>
      <p:pic>
        <p:nvPicPr>
          <p:cNvPr id="4098" name="Picture 2" descr="Image result for dom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8211"/>
            <a:ext cx="7532639" cy="39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3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Cause/Effect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Transitional/Clue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sz="4000" dirty="0"/>
              <a:t>In order to</a:t>
            </a:r>
          </a:p>
          <a:p>
            <a:r>
              <a:rPr lang="en-US" sz="4000" dirty="0"/>
              <a:t>Since</a:t>
            </a:r>
          </a:p>
          <a:p>
            <a:r>
              <a:rPr lang="en-US" sz="4000" dirty="0"/>
              <a:t>Therefore</a:t>
            </a:r>
          </a:p>
          <a:p>
            <a:r>
              <a:rPr lang="en-US" sz="4000" dirty="0"/>
              <a:t>As a result</a:t>
            </a:r>
          </a:p>
          <a:p>
            <a:r>
              <a:rPr lang="en-US" sz="4000" dirty="0"/>
              <a:t>Before</a:t>
            </a:r>
          </a:p>
          <a:p>
            <a:r>
              <a:rPr lang="en-US" sz="4000" dirty="0"/>
              <a:t>Consequently</a:t>
            </a:r>
          </a:p>
          <a:p>
            <a:r>
              <a:rPr lang="en-US" sz="4000" dirty="0"/>
              <a:t>Accordingly</a:t>
            </a:r>
          </a:p>
          <a:p>
            <a:r>
              <a:rPr lang="en-US" sz="4000" dirty="0"/>
              <a:t>Reasons why</a:t>
            </a:r>
          </a:p>
          <a:p>
            <a:r>
              <a:rPr lang="en-US" sz="4000" dirty="0"/>
              <a:t>The effect of</a:t>
            </a:r>
          </a:p>
          <a:p>
            <a:r>
              <a:rPr lang="en-US" sz="4000" dirty="0"/>
              <a:t>For this reason</a:t>
            </a:r>
          </a:p>
          <a:p>
            <a:r>
              <a:rPr lang="en-US" sz="4000" dirty="0"/>
              <a:t>On account of</a:t>
            </a:r>
          </a:p>
          <a:p>
            <a:r>
              <a:rPr lang="en-US" sz="4000" dirty="0"/>
              <a:t>Because</a:t>
            </a:r>
          </a:p>
          <a:p>
            <a:r>
              <a:rPr lang="en-US" sz="4000" dirty="0"/>
              <a:t>So that</a:t>
            </a:r>
          </a:p>
          <a:p>
            <a:r>
              <a:rPr lang="en-US" sz="4000" dirty="0"/>
              <a:t>Why</a:t>
            </a:r>
          </a:p>
          <a:p>
            <a:r>
              <a:rPr lang="en-US" sz="4000" dirty="0"/>
              <a:t>Due to</a:t>
            </a:r>
          </a:p>
          <a:p>
            <a:r>
              <a:rPr lang="en-US" sz="4000" dirty="0"/>
              <a:t>This led to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3197797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cause?</a:t>
            </a:r>
          </a:p>
          <a:p>
            <a:r>
              <a:rPr lang="en-US" dirty="0">
                <a:solidFill>
                  <a:schemeClr val="bg1"/>
                </a:solidFill>
              </a:rPr>
              <a:t>What is the effect?</a:t>
            </a:r>
          </a:p>
          <a:p>
            <a:r>
              <a:rPr lang="en-US" dirty="0">
                <a:solidFill>
                  <a:schemeClr val="bg1"/>
                </a:solidFill>
              </a:rPr>
              <a:t>Is there more than one cause and effect?</a:t>
            </a:r>
          </a:p>
          <a:p>
            <a:r>
              <a:rPr lang="en-US" dirty="0">
                <a:solidFill>
                  <a:schemeClr val="bg1"/>
                </a:solidFill>
              </a:rPr>
              <a:t>What is the result?</a:t>
            </a:r>
          </a:p>
          <a:p>
            <a:r>
              <a:rPr lang="en-US" dirty="0">
                <a:solidFill>
                  <a:schemeClr val="bg1"/>
                </a:solidFill>
              </a:rPr>
              <a:t>What is the reason the result happened?</a:t>
            </a:r>
          </a:p>
        </p:txBody>
      </p:sp>
    </p:spTree>
    <p:extLst>
      <p:ext uri="{BB962C8B-B14F-4D97-AF65-F5344CB8AC3E}">
        <p14:creationId xmlns:p14="http://schemas.microsoft.com/office/powerpoint/2010/main" val="54664171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48</TotalTime>
  <Words>528</Words>
  <Application>Microsoft Office PowerPoint</Application>
  <PresentationFormat>Widescreen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</vt:lpstr>
      <vt:lpstr>Berlin</vt:lpstr>
      <vt:lpstr>Text Structure</vt:lpstr>
      <vt:lpstr>Why should I care about text structure?</vt:lpstr>
      <vt:lpstr>Why should I care about text structure?</vt:lpstr>
      <vt:lpstr>Descriptive:</vt:lpstr>
      <vt:lpstr>Descriptive</vt:lpstr>
      <vt:lpstr>Sequence:</vt:lpstr>
      <vt:lpstr>Sequence</vt:lpstr>
      <vt:lpstr>Cause/Effect:</vt:lpstr>
      <vt:lpstr>Cause/Effect</vt:lpstr>
      <vt:lpstr>Compare/Contrast:</vt:lpstr>
      <vt:lpstr>Compare/Contrast</vt:lpstr>
      <vt:lpstr>Problem/Solution:</vt:lpstr>
      <vt:lpstr>Problem/Solution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Structure</dc:title>
  <dc:creator>Kaitlyn Wright</dc:creator>
  <cp:lastModifiedBy>Kaitlyn Wright</cp:lastModifiedBy>
  <cp:revision>7</cp:revision>
  <dcterms:created xsi:type="dcterms:W3CDTF">2017-01-17T02:15:14Z</dcterms:created>
  <dcterms:modified xsi:type="dcterms:W3CDTF">2017-01-17T12:33:32Z</dcterms:modified>
</cp:coreProperties>
</file>