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FA683E4-2644-49BE-8758-F97DF7BD5149}" type="datetimeFigureOut">
              <a:rPr lang="en-US" smtClean="0"/>
              <a:t>1/2/2016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4B5C626-0537-4807-A82E-401D4B82E0DD}"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260640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A683E4-2644-49BE-8758-F97DF7BD514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C626-0537-4807-A82E-401D4B82E0DD}" type="slidenum">
              <a:rPr lang="en-US" smtClean="0"/>
              <a:t>‹#›</a:t>
            </a:fld>
            <a:endParaRPr lang="en-US"/>
          </a:p>
        </p:txBody>
      </p:sp>
    </p:spTree>
    <p:extLst>
      <p:ext uri="{BB962C8B-B14F-4D97-AF65-F5344CB8AC3E}">
        <p14:creationId xmlns:p14="http://schemas.microsoft.com/office/powerpoint/2010/main" val="99089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A683E4-2644-49BE-8758-F97DF7BD514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C626-0537-4807-A82E-401D4B82E0DD}" type="slidenum">
              <a:rPr lang="en-US" smtClean="0"/>
              <a:t>‹#›</a:t>
            </a:fld>
            <a:endParaRPr lang="en-US"/>
          </a:p>
        </p:txBody>
      </p:sp>
    </p:spTree>
    <p:extLst>
      <p:ext uri="{BB962C8B-B14F-4D97-AF65-F5344CB8AC3E}">
        <p14:creationId xmlns:p14="http://schemas.microsoft.com/office/powerpoint/2010/main" val="97446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A683E4-2644-49BE-8758-F97DF7BD514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5C626-0537-4807-A82E-401D4B82E0DD}" type="slidenum">
              <a:rPr lang="en-US" smtClean="0"/>
              <a:t>‹#›</a:t>
            </a:fld>
            <a:endParaRPr lang="en-US"/>
          </a:p>
        </p:txBody>
      </p:sp>
    </p:spTree>
    <p:extLst>
      <p:ext uri="{BB962C8B-B14F-4D97-AF65-F5344CB8AC3E}">
        <p14:creationId xmlns:p14="http://schemas.microsoft.com/office/powerpoint/2010/main" val="101639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FA683E4-2644-49BE-8758-F97DF7BD5149}" type="datetimeFigureOut">
              <a:rPr lang="en-US" smtClean="0"/>
              <a:t>1/2/2016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4B5C626-0537-4807-A82E-401D4B82E0DD}"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288219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A683E4-2644-49BE-8758-F97DF7BD5149}"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5C626-0537-4807-A82E-401D4B82E0DD}" type="slidenum">
              <a:rPr lang="en-US" smtClean="0"/>
              <a:t>‹#›</a:t>
            </a:fld>
            <a:endParaRPr lang="en-US"/>
          </a:p>
        </p:txBody>
      </p:sp>
    </p:spTree>
    <p:extLst>
      <p:ext uri="{BB962C8B-B14F-4D97-AF65-F5344CB8AC3E}">
        <p14:creationId xmlns:p14="http://schemas.microsoft.com/office/powerpoint/2010/main" val="313498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A683E4-2644-49BE-8758-F97DF7BD5149}" type="datetimeFigureOut">
              <a:rPr lang="en-US" smtClean="0"/>
              <a:t>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5C626-0537-4807-A82E-401D4B82E0DD}" type="slidenum">
              <a:rPr lang="en-US" smtClean="0"/>
              <a:t>‹#›</a:t>
            </a:fld>
            <a:endParaRPr lang="en-US"/>
          </a:p>
        </p:txBody>
      </p:sp>
    </p:spTree>
    <p:extLst>
      <p:ext uri="{BB962C8B-B14F-4D97-AF65-F5344CB8AC3E}">
        <p14:creationId xmlns:p14="http://schemas.microsoft.com/office/powerpoint/2010/main" val="412413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A683E4-2644-49BE-8758-F97DF7BD5149}" type="datetimeFigureOut">
              <a:rPr lang="en-US" smtClean="0"/>
              <a:t>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5C626-0537-4807-A82E-401D4B82E0DD}" type="slidenum">
              <a:rPr lang="en-US" smtClean="0"/>
              <a:t>‹#›</a:t>
            </a:fld>
            <a:endParaRPr lang="en-US"/>
          </a:p>
        </p:txBody>
      </p:sp>
    </p:spTree>
    <p:extLst>
      <p:ext uri="{BB962C8B-B14F-4D97-AF65-F5344CB8AC3E}">
        <p14:creationId xmlns:p14="http://schemas.microsoft.com/office/powerpoint/2010/main" val="13141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683E4-2644-49BE-8758-F97DF7BD5149}" type="datetimeFigureOut">
              <a:rPr lang="en-US" smtClean="0"/>
              <a:t>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5C626-0537-4807-A82E-401D4B82E0DD}" type="slidenum">
              <a:rPr lang="en-US" smtClean="0"/>
              <a:t>‹#›</a:t>
            </a:fld>
            <a:endParaRPr lang="en-US"/>
          </a:p>
        </p:txBody>
      </p:sp>
    </p:spTree>
    <p:extLst>
      <p:ext uri="{BB962C8B-B14F-4D97-AF65-F5344CB8AC3E}">
        <p14:creationId xmlns:p14="http://schemas.microsoft.com/office/powerpoint/2010/main" val="411160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A683E4-2644-49BE-8758-F97DF7BD5149}" type="datetimeFigureOut">
              <a:rPr lang="en-US" smtClean="0"/>
              <a:t>1/2/2016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4B5C626-0537-4807-A82E-401D4B82E0D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055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A683E4-2644-49BE-8758-F97DF7BD5149}" type="datetimeFigureOut">
              <a:rPr lang="en-US" smtClean="0"/>
              <a:t>1/2/2016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4B5C626-0537-4807-A82E-401D4B82E0D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7317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FA683E4-2644-49BE-8758-F97DF7BD5149}" type="datetimeFigureOut">
              <a:rPr lang="en-US" smtClean="0"/>
              <a:t>1/2/2016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4B5C626-0537-4807-A82E-401D4B82E0DD}"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8950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Heinz Dilemma</a:t>
            </a:r>
            <a:endParaRPr lang="en-US" b="1" u="sng" dirty="0"/>
          </a:p>
        </p:txBody>
      </p:sp>
      <p:sp>
        <p:nvSpPr>
          <p:cNvPr id="3" name="Subtitle 2"/>
          <p:cNvSpPr>
            <a:spLocks noGrp="1"/>
          </p:cNvSpPr>
          <p:nvPr>
            <p:ph type="subTitle" idx="1"/>
          </p:nvPr>
        </p:nvSpPr>
        <p:spPr/>
        <p:txBody>
          <a:bodyPr/>
          <a:lstStyle/>
          <a:p>
            <a:r>
              <a:rPr lang="en-US" dirty="0"/>
              <a:t>a</a:t>
            </a:r>
            <a:r>
              <a:rPr lang="en-US" dirty="0" smtClean="0"/>
              <a:t>n exercise in ethical judgment</a:t>
            </a:r>
            <a:endParaRPr lang="en-US" dirty="0"/>
          </a:p>
        </p:txBody>
      </p:sp>
    </p:spTree>
    <p:extLst>
      <p:ext uri="{BB962C8B-B14F-4D97-AF65-F5344CB8AC3E}">
        <p14:creationId xmlns:p14="http://schemas.microsoft.com/office/powerpoint/2010/main" val="1050830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45659" y="1253041"/>
            <a:ext cx="7651376" cy="4324053"/>
          </a:xfrm>
          <a:prstGeom prst="rect">
            <a:avLst/>
          </a:prstGeom>
        </p:spPr>
      </p:pic>
    </p:spTree>
    <p:extLst>
      <p:ext uri="{BB962C8B-B14F-4D97-AF65-F5344CB8AC3E}">
        <p14:creationId xmlns:p14="http://schemas.microsoft.com/office/powerpoint/2010/main" val="235791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164" y="121023"/>
            <a:ext cx="10959353" cy="712695"/>
          </a:xfrm>
        </p:spPr>
        <p:txBody>
          <a:bodyPr>
            <a:noAutofit/>
          </a:bodyPr>
          <a:lstStyle/>
          <a:p>
            <a:r>
              <a:rPr lang="en-US" sz="2500" b="1" u="sng" dirty="0" smtClean="0"/>
              <a:t>Read the dilemma quietly to yourself. Then, write for 3 minutes on your initial thoughts on the situation.</a:t>
            </a:r>
            <a:endParaRPr lang="en-US" sz="2500" b="1" u="sng" dirty="0"/>
          </a:p>
        </p:txBody>
      </p:sp>
      <p:sp>
        <p:nvSpPr>
          <p:cNvPr id="3" name="Content Placeholder 2"/>
          <p:cNvSpPr>
            <a:spLocks noGrp="1"/>
          </p:cNvSpPr>
          <p:nvPr>
            <p:ph idx="1"/>
          </p:nvPr>
        </p:nvSpPr>
        <p:spPr>
          <a:xfrm>
            <a:off x="1048871" y="927847"/>
            <a:ext cx="10757646" cy="4773706"/>
          </a:xfrm>
          <a:solidFill>
            <a:schemeClr val="accent3">
              <a:lumMod val="40000"/>
              <a:lumOff val="60000"/>
            </a:schemeClr>
          </a:solidFill>
          <a:ln w="38100">
            <a:solidFill>
              <a:srgbClr val="C00000"/>
            </a:solidFill>
          </a:ln>
        </p:spPr>
        <p:txBody>
          <a:bodyPr>
            <a:normAutofit/>
          </a:bodyPr>
          <a:lstStyle/>
          <a:p>
            <a:pPr marL="0" indent="0">
              <a:lnSpc>
                <a:spcPct val="150000"/>
              </a:lnSpc>
              <a:buNone/>
            </a:pPr>
            <a:r>
              <a:rPr lang="en-US" sz="40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Europe, a woman was near death from cancer. One drug might save her, a form of radium that a druggist in the same town had recently discovered. The druggist was charging $2,000, ten times what the drug cost him to make. The sick woman’s husband, Heinz, went to everyone he knew to borrow the money, but he could only get together about half of what it cost. He told the druggist that his wife was dying and asked him to sell it cheaper or let him to sell it cheaper or let him pay later. But the druggist said, “No.” The husband got desperate and broke into the man’s store to steal the drug for his wife. Should the husband have done that? Why?  Why not</a:t>
            </a:r>
            <a:r>
              <a:rPr lang="en-US" sz="2200" dirty="0" smtClean="0">
                <a:latin typeface="Times New Roman" panose="02020603050405020304" pitchFamily="18" charset="0"/>
                <a:cs typeface="Times New Roman" panose="02020603050405020304" pitchFamily="18" charset="0"/>
              </a:rPr>
              <a:t>?</a:t>
            </a:r>
          </a:p>
          <a:p>
            <a:pPr marL="0" indent="0">
              <a:lnSpc>
                <a:spcPct val="150000"/>
              </a:lnSpc>
              <a:buNone/>
            </a:pPr>
            <a:endParaRPr lang="en-US" sz="2200" dirty="0">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875688" y="4935070"/>
            <a:ext cx="1659368" cy="1721224"/>
          </a:xfrm>
          <a:prstGeom prst="rect">
            <a:avLst/>
          </a:prstGeom>
        </p:spPr>
      </p:pic>
    </p:spTree>
    <p:extLst>
      <p:ext uri="{BB962C8B-B14F-4D97-AF65-F5344CB8AC3E}">
        <p14:creationId xmlns:p14="http://schemas.microsoft.com/office/powerpoint/2010/main" val="256405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164" y="121023"/>
            <a:ext cx="10959353" cy="712695"/>
          </a:xfrm>
        </p:spPr>
        <p:txBody>
          <a:bodyPr>
            <a:noAutofit/>
          </a:bodyPr>
          <a:lstStyle/>
          <a:p>
            <a:r>
              <a:rPr lang="en-US" sz="2500" b="1" u="sng" dirty="0" smtClean="0"/>
              <a:t>Discuss the dilemma and your thoughts with your partner or group. Use the questions at the bottom as a guide for your discussion.</a:t>
            </a:r>
            <a:endParaRPr lang="en-US" sz="2500" b="1" u="sng" dirty="0"/>
          </a:p>
        </p:txBody>
      </p:sp>
      <p:sp>
        <p:nvSpPr>
          <p:cNvPr id="3" name="Content Placeholder 2"/>
          <p:cNvSpPr>
            <a:spLocks noGrp="1"/>
          </p:cNvSpPr>
          <p:nvPr>
            <p:ph idx="1"/>
          </p:nvPr>
        </p:nvSpPr>
        <p:spPr>
          <a:xfrm>
            <a:off x="1048871" y="927847"/>
            <a:ext cx="10757646" cy="4773706"/>
          </a:xfrm>
          <a:solidFill>
            <a:schemeClr val="accent3">
              <a:lumMod val="40000"/>
              <a:lumOff val="60000"/>
            </a:schemeClr>
          </a:solidFill>
          <a:ln w="38100">
            <a:solidFill>
              <a:srgbClr val="C00000"/>
            </a:solidFill>
          </a:ln>
        </p:spPr>
        <p:txBody>
          <a:bodyPr>
            <a:normAutofit lnSpcReduction="10000"/>
          </a:bodyPr>
          <a:lstStyle/>
          <a:p>
            <a:pPr marL="457200" lvl="0" indent="-457200">
              <a:buFont typeface="+mj-lt"/>
              <a:buAutoNum type="arabicParenR"/>
            </a:pPr>
            <a:r>
              <a:rPr lang="en-US" sz="2400" dirty="0" smtClean="0"/>
              <a:t>Should </a:t>
            </a:r>
            <a:r>
              <a:rPr lang="en-US" sz="2400" dirty="0"/>
              <a:t>Heinz steal the drug? Why or why not?</a:t>
            </a:r>
          </a:p>
          <a:p>
            <a:pPr marL="457200" lvl="0" indent="-457200">
              <a:buFont typeface="+mj-lt"/>
              <a:buAutoNum type="arabicParenR"/>
            </a:pPr>
            <a:r>
              <a:rPr lang="en-US" sz="2400" dirty="0"/>
              <a:t>If Heinz doesn't love his wife, should he steal the drug for her? Why or why not?</a:t>
            </a:r>
          </a:p>
          <a:p>
            <a:pPr marL="457200" lvl="0" indent="-457200">
              <a:buFont typeface="+mj-lt"/>
              <a:buAutoNum type="arabicParenR"/>
            </a:pPr>
            <a:r>
              <a:rPr lang="en-US" sz="2400" dirty="0"/>
              <a:t>Suppose the person dying is not his wife but a stranger. Should Heinz steal the drug for a stranger? Why or why not?</a:t>
            </a:r>
          </a:p>
          <a:p>
            <a:pPr marL="457200" lvl="0" indent="-457200">
              <a:buFont typeface="+mj-lt"/>
              <a:buAutoNum type="arabicParenR"/>
            </a:pPr>
            <a:r>
              <a:rPr lang="en-US" sz="2400" dirty="0"/>
              <a:t>Suppose it is a pet animal he loves. Should Heinz steal to save the pet animal?  Why or why not?</a:t>
            </a:r>
          </a:p>
          <a:p>
            <a:pPr marL="457200" lvl="0" indent="-457200">
              <a:buFont typeface="+mj-lt"/>
              <a:buAutoNum type="arabicParenR"/>
            </a:pPr>
            <a:r>
              <a:rPr lang="en-US" sz="2400" dirty="0"/>
              <a:t>Should people do everything they can to save another's life?  Why/Why not?</a:t>
            </a:r>
          </a:p>
          <a:p>
            <a:pPr marL="457200" lvl="0" indent="-457200">
              <a:buFont typeface="+mj-lt"/>
              <a:buAutoNum type="arabicParenR"/>
            </a:pPr>
            <a:r>
              <a:rPr lang="en-US" sz="2400" dirty="0"/>
              <a:t>It is against the law for Heinz to steal. Does that make it morally wrong? Why or why not?</a:t>
            </a:r>
          </a:p>
          <a:p>
            <a:pPr marL="457200" lvl="0" indent="-457200">
              <a:buFont typeface="+mj-lt"/>
              <a:buAutoNum type="arabicParenR"/>
            </a:pPr>
            <a:r>
              <a:rPr lang="en-US" sz="2400" dirty="0"/>
              <a:t>Why should people generally do everything they can to avoid breaking </a:t>
            </a:r>
            <a:r>
              <a:rPr lang="en-US" sz="2400" dirty="0" smtClean="0"/>
              <a:t>the? How </a:t>
            </a:r>
            <a:r>
              <a:rPr lang="en-US" sz="2400" dirty="0"/>
              <a:t>does this relate to Heinz's case?</a:t>
            </a:r>
          </a:p>
          <a:p>
            <a:pPr marL="0" indent="0">
              <a:lnSpc>
                <a:spcPct val="150000"/>
              </a:lnSpc>
              <a:buNone/>
            </a:pPr>
            <a:endParaRPr lang="en-US" sz="2200" dirty="0">
              <a:latin typeface="Times New Roman" panose="02020603050405020304" pitchFamily="18" charset="0"/>
              <a:cs typeface="Times New Roman" panose="02020603050405020304" pitchFamily="18" charset="0"/>
            </a:endParaRP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875688" y="4935070"/>
            <a:ext cx="1659368" cy="1721224"/>
          </a:xfrm>
          <a:prstGeom prst="rect">
            <a:avLst/>
          </a:prstGeom>
        </p:spPr>
      </p:pic>
    </p:spTree>
    <p:extLst>
      <p:ext uri="{BB962C8B-B14F-4D97-AF65-F5344CB8AC3E}">
        <p14:creationId xmlns:p14="http://schemas.microsoft.com/office/powerpoint/2010/main" val="60723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Reflection Journal</a:t>
            </a:r>
            <a:endParaRPr lang="en-US" u="sng"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3458" y="2510452"/>
            <a:ext cx="3156603" cy="3062891"/>
          </a:xfrm>
        </p:spPr>
      </p:pic>
      <p:sp>
        <p:nvSpPr>
          <p:cNvPr id="8" name="TextBox 7"/>
          <p:cNvSpPr txBox="1"/>
          <p:nvPr/>
        </p:nvSpPr>
        <p:spPr>
          <a:xfrm>
            <a:off x="5701553" y="268941"/>
            <a:ext cx="6239435" cy="6247864"/>
          </a:xfrm>
          <a:prstGeom prst="rect">
            <a:avLst/>
          </a:prstGeom>
          <a:noFill/>
        </p:spPr>
        <p:txBody>
          <a:bodyPr wrap="square" rtlCol="0">
            <a:spAutoFit/>
          </a:bodyPr>
          <a:lstStyle/>
          <a:p>
            <a:r>
              <a:rPr lang="en-US" sz="4000" dirty="0" smtClean="0"/>
              <a:t>Choose 1-3 of the discussion questions to elaborate on in your journal. In your response, you should cite at least one comment made by a peer in class today. Cite them by name, explain a point they made, and offer your response to it.</a:t>
            </a:r>
            <a:endParaRPr lang="en-US" sz="4000" dirty="0"/>
          </a:p>
        </p:txBody>
      </p:sp>
    </p:spTree>
    <p:extLst>
      <p:ext uri="{BB962C8B-B14F-4D97-AF65-F5344CB8AC3E}">
        <p14:creationId xmlns:p14="http://schemas.microsoft.com/office/powerpoint/2010/main" val="421156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Reflection Journal</a:t>
            </a:r>
            <a:br>
              <a:rPr lang="en-US" u="sng" dirty="0" smtClean="0"/>
            </a:br>
            <a:r>
              <a:rPr lang="en-US" u="sng" dirty="0" smtClean="0"/>
              <a:t>(CORE EX)</a:t>
            </a:r>
            <a:endParaRPr lang="en-US" u="sng"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3458" y="2843684"/>
            <a:ext cx="3156603" cy="3062891"/>
          </a:xfrm>
        </p:spPr>
      </p:pic>
      <p:sp>
        <p:nvSpPr>
          <p:cNvPr id="8" name="TextBox 7"/>
          <p:cNvSpPr txBox="1"/>
          <p:nvPr/>
        </p:nvSpPr>
        <p:spPr>
          <a:xfrm>
            <a:off x="5701553" y="268941"/>
            <a:ext cx="6239435" cy="6524863"/>
          </a:xfrm>
          <a:prstGeom prst="rect">
            <a:avLst/>
          </a:prstGeom>
          <a:noFill/>
        </p:spPr>
        <p:txBody>
          <a:bodyPr wrap="square" rtlCol="0">
            <a:spAutoFit/>
          </a:bodyPr>
          <a:lstStyle/>
          <a:p>
            <a:r>
              <a:rPr lang="en-US" sz="3800" dirty="0" smtClean="0"/>
              <a:t>Is crime ever justified? Use the Heinz Dilemma as an example to support your answer.</a:t>
            </a:r>
            <a:br>
              <a:rPr lang="en-US" sz="3800" dirty="0" smtClean="0"/>
            </a:br>
            <a:endParaRPr lang="en-US" sz="3800" dirty="0" smtClean="0"/>
          </a:p>
          <a:p>
            <a:r>
              <a:rPr lang="en-US" sz="3800" dirty="0" smtClean="0"/>
              <a:t>In your response, you should cite at least one comment made by a peer in class today. Cite them by name, explain a point they made, and offer your response to it.</a:t>
            </a:r>
            <a:endParaRPr lang="en-US" sz="3800" dirty="0"/>
          </a:p>
        </p:txBody>
      </p:sp>
    </p:spTree>
    <p:extLst>
      <p:ext uri="{BB962C8B-B14F-4D97-AF65-F5344CB8AC3E}">
        <p14:creationId xmlns:p14="http://schemas.microsoft.com/office/powerpoint/2010/main" val="105363746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11</TotalTime>
  <Words>261</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Franklin Gothic Book</vt:lpstr>
      <vt:lpstr>Times New Roman</vt:lpstr>
      <vt:lpstr>Crop</vt:lpstr>
      <vt:lpstr>Heinz Dilemma</vt:lpstr>
      <vt:lpstr>PowerPoint Presentation</vt:lpstr>
      <vt:lpstr>Read the dilemma quietly to yourself. Then, write for 3 minutes on your initial thoughts on the situation.</vt:lpstr>
      <vt:lpstr>Discuss the dilemma and your thoughts with your partner or group. Use the questions at the bottom as a guide for your discussion.</vt:lpstr>
      <vt:lpstr>Reflection Journal</vt:lpstr>
      <vt:lpstr>Reflection Journal (CORE EX)</vt:lpstr>
    </vt:vector>
  </TitlesOfParts>
  <Company>WCBOE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Heinz Dilemma</dc:title>
  <dc:creator>Kaitlyn Wright</dc:creator>
  <cp:lastModifiedBy>Kaitlyn Wright</cp:lastModifiedBy>
  <cp:revision>3</cp:revision>
  <dcterms:created xsi:type="dcterms:W3CDTF">2016-01-02T18:21:59Z</dcterms:created>
  <dcterms:modified xsi:type="dcterms:W3CDTF">2016-01-02T18:33:57Z</dcterms:modified>
</cp:coreProperties>
</file>